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3" r:id="rId1"/>
  </p:sldMasterIdLst>
  <p:sldIdLst>
    <p:sldId id="256" r:id="rId2"/>
    <p:sldId id="275" r:id="rId3"/>
    <p:sldId id="257" r:id="rId4"/>
    <p:sldId id="271" r:id="rId5"/>
    <p:sldId id="258" r:id="rId6"/>
    <p:sldId id="259" r:id="rId7"/>
    <p:sldId id="272" r:id="rId8"/>
    <p:sldId id="261" r:id="rId9"/>
    <p:sldId id="276" r:id="rId10"/>
    <p:sldId id="260" r:id="rId11"/>
    <p:sldId id="262" r:id="rId12"/>
    <p:sldId id="263" r:id="rId13"/>
    <p:sldId id="264" r:id="rId14"/>
    <p:sldId id="265" r:id="rId15"/>
    <p:sldId id="266" r:id="rId16"/>
    <p:sldId id="268" r:id="rId17"/>
    <p:sldId id="267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69" r:id="rId28"/>
    <p:sldId id="274" r:id="rId29"/>
    <p:sldId id="270" r:id="rId30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90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1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7/22/2023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222301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7/22/2023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00738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DDCAE-6443-42C3-9C19-F95985500186}" type="datetime1">
              <a:rPr lang="en-US" smtClean="0"/>
              <a:t>7/22/2023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62245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7/22/2023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005176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73C3-B243-44D3-809D-EF8FDFBD85D4}" type="datetime1">
              <a:rPr lang="en-US" smtClean="0"/>
              <a:t>7/22/2023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550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1845734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6D3E3-28E2-4380-A113-67698215C5F8}" type="datetime1">
              <a:rPr lang="en-US" smtClean="0"/>
              <a:t>7/22/2023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991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FCB61-04AD-47C9-BF79-2BD8B9CEC07A}" type="datetime1">
              <a:rPr lang="en-US" smtClean="0"/>
              <a:t>7/22/2023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1912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7/22/2023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97493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7/22/2023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1099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962E767E-8A14-4E70-91B9-2101CBC4D7BD}" type="datetime1">
              <a:rPr lang="en-US" smtClean="0"/>
              <a:t>7/22/2023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29157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F0C4B-5A4A-45CA-ABEC-10F107160D33}" type="datetime1">
              <a:rPr lang="en-US" smtClean="0"/>
              <a:t>7/22/2023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88167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6334316"/>
            <a:ext cx="12191985" cy="664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6989806E-8E94-473C-AEE7-BE6F15F85533}" type="datetime1">
              <a:rPr lang="en-US" smtClean="0"/>
              <a:t>7/22/2023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43428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4" r:id="rId1"/>
    <p:sldLayoutId id="2147483805" r:id="rId2"/>
    <p:sldLayoutId id="2147483806" r:id="rId3"/>
    <p:sldLayoutId id="2147483807" r:id="rId4"/>
    <p:sldLayoutId id="2147483808" r:id="rId5"/>
    <p:sldLayoutId id="2147483809" r:id="rId6"/>
    <p:sldLayoutId id="2147483810" r:id="rId7"/>
    <p:sldLayoutId id="2147483811" r:id="rId8"/>
    <p:sldLayoutId id="2147483812" r:id="rId9"/>
    <p:sldLayoutId id="2147483813" r:id="rId10"/>
    <p:sldLayoutId id="2147483814" r:id="rId11"/>
  </p:sldLayoutIdLst>
  <p:hf sldNum="0"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elua.c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.me/telua_company_bot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g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33.png"/><Relationship Id="rId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ioiic.com/cam-bien-do-nhiet-do-va-do-am-esp32-sht30-5vdc-7-lop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hegioiic.com/sht30d-mach-cam-bien-nhiet-do-do-am-giao-tiep-i2c" TargetMode="External"/><Relationship Id="rId4" Type="http://schemas.openxmlformats.org/officeDocument/2006/relationships/hyperlink" Target="https://www.thegioiic.com/cam-bien-do-nhiet-do-va-do-am-esp32-sht40-5vdc-7-lop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telua.co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lua.co/aiot" TargetMode="External"/><Relationship Id="rId4" Type="http://schemas.openxmlformats.org/officeDocument/2006/relationships/hyperlink" Target="mailto:letrthong@gmail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elua.co/aiot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192.168.0.1/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lua.co/aiot" TargetMode="Externa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smoke background">
            <a:extLst>
              <a:ext uri="{FF2B5EF4-FFF2-40B4-BE49-F238E27FC236}">
                <a16:creationId xmlns:a16="http://schemas.microsoft.com/office/drawing/2014/main" id="{CCA6EAB8-1D41-A20F-DD26-56DAC83341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10662" b="1244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3BBF60-214C-E745-83B8-CA654A431F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8379" y="187656"/>
            <a:ext cx="9355882" cy="2006337"/>
          </a:xfrm>
        </p:spPr>
        <p:txBody>
          <a:bodyPr>
            <a:normAutofit/>
          </a:bodyPr>
          <a:lstStyle/>
          <a:p>
            <a:r>
              <a:rPr lang="en-US" sz="6000" dirty="0" err="1">
                <a:solidFill>
                  <a:schemeClr val="tx1"/>
                </a:solidFill>
              </a:rPr>
              <a:t>Cảm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biến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đo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Nhiệt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Đô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và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Độ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Ẩm</a:t>
            </a:r>
            <a:r>
              <a:rPr lang="en-US" sz="6000" dirty="0">
                <a:solidFill>
                  <a:schemeClr val="tx1"/>
                </a:solidFill>
              </a:rPr>
              <a:t> Esp32_SHT3x-SHT4x 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F0893EA-0B48-04C5-BB3F-F3EC9989D21B}"/>
              </a:ext>
            </a:extLst>
          </p:cNvPr>
          <p:cNvSpPr txBox="1">
            <a:spLocks/>
          </p:cNvSpPr>
          <p:nvPr/>
        </p:nvSpPr>
        <p:spPr>
          <a:xfrm>
            <a:off x="9084616" y="6283358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pic>
        <p:nvPicPr>
          <p:cNvPr id="5" name="Picture 4" descr="A close-up of a light bulb&#10;&#10;Description automatically generated with medium confidence">
            <a:extLst>
              <a:ext uri="{FF2B5EF4-FFF2-40B4-BE49-F238E27FC236}">
                <a16:creationId xmlns:a16="http://schemas.microsoft.com/office/drawing/2014/main" id="{5DC2483F-9CF9-CFDA-25EA-BB8AB88F8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55" y="3159683"/>
            <a:ext cx="3550768" cy="3107080"/>
          </a:xfrm>
          <a:prstGeom prst="rect">
            <a:avLst/>
          </a:prstGeom>
        </p:spPr>
      </p:pic>
      <p:pic>
        <p:nvPicPr>
          <p:cNvPr id="11" name="Picture 10" descr="A picture containing indoor, floor, sitting, tableware&#10;&#10;Description automatically generated">
            <a:extLst>
              <a:ext uri="{FF2B5EF4-FFF2-40B4-BE49-F238E27FC236}">
                <a16:creationId xmlns:a16="http://schemas.microsoft.com/office/drawing/2014/main" id="{0F13916F-ACD7-7DFC-D925-ECF6004176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347" y="3136576"/>
            <a:ext cx="2939551" cy="310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70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340" y="118600"/>
            <a:ext cx="8596668" cy="849573"/>
          </a:xfrm>
        </p:spPr>
        <p:txBody>
          <a:bodyPr/>
          <a:lstStyle/>
          <a:p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DFD8-9FE2-8F78-AD9F-FD8B6E98716A}"/>
              </a:ext>
            </a:extLst>
          </p:cNvPr>
          <p:cNvSpPr txBox="1"/>
          <p:nvPr/>
        </p:nvSpPr>
        <p:spPr>
          <a:xfrm>
            <a:off x="422340" y="863405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3.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Thêm</a:t>
            </a:r>
            <a:r>
              <a:rPr lang="en-US" dirty="0"/>
              <a:t>”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ECC352A-1D1A-D96E-B84B-BE5220377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23" y="1131076"/>
            <a:ext cx="4404341" cy="241565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B451E6-1FDC-65FB-377C-F057F0CF8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53" y="4688966"/>
            <a:ext cx="5006021" cy="169611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56AEE59-EACC-CA37-CDA1-D728B06C6DF4}"/>
              </a:ext>
            </a:extLst>
          </p:cNvPr>
          <p:cNvSpPr txBox="1"/>
          <p:nvPr/>
        </p:nvSpPr>
        <p:spPr>
          <a:xfrm>
            <a:off x="270489" y="4076991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4.  </a:t>
            </a:r>
            <a:r>
              <a:rPr lang="en-US" dirty="0" err="1"/>
              <a:t>Nhấp</a:t>
            </a:r>
            <a:r>
              <a:rPr lang="en-US" dirty="0"/>
              <a:t> 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Sê-ri</a:t>
            </a:r>
            <a:r>
              <a:rPr lang="en-US" dirty="0"/>
              <a:t> 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9C6B703-3B10-BB0F-A0CC-146D3268A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0508" y="4474870"/>
            <a:ext cx="3238500" cy="198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81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26" y="158813"/>
            <a:ext cx="8596668" cy="62616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0FB44F-BF68-7956-554B-441EBD935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12" y="1364776"/>
            <a:ext cx="9446104" cy="398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52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ẩm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434B65-D27C-A20F-7AA6-407136BAA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76" y="1078173"/>
            <a:ext cx="7548848" cy="309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41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/>
              <a:t>4 </a:t>
            </a:r>
            <a:r>
              <a:rPr lang="en-US" dirty="0" err="1"/>
              <a:t>Cách</a:t>
            </a:r>
            <a:r>
              <a:rPr lang="en-US" dirty="0"/>
              <a:t>  </a:t>
            </a:r>
            <a:r>
              <a:rPr lang="en-US" dirty="0" err="1"/>
              <a:t>nhận</a:t>
            </a:r>
            <a:r>
              <a:rPr lang="en-US" dirty="0"/>
              <a:t> tin </a:t>
            </a:r>
            <a:r>
              <a:rPr lang="en-US" dirty="0" err="1"/>
              <a:t>nhắn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E0F1F1-DD30-3CDC-ED67-8AF035FF8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310" y="1459911"/>
            <a:ext cx="5423090" cy="2225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5300D1-04C9-8E2B-F995-3345B25AE466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hơn</a:t>
            </a:r>
            <a:r>
              <a:rPr lang="en-US" dirty="0"/>
              <a:t>”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BA2C6A-FABD-96FF-5216-5B55B4B0A5C0}"/>
              </a:ext>
            </a:extLst>
          </p:cNvPr>
          <p:cNvSpPr txBox="1"/>
          <p:nvPr/>
        </p:nvSpPr>
        <p:spPr>
          <a:xfrm>
            <a:off x="422889" y="3458666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hơn</a:t>
            </a:r>
            <a:r>
              <a:rPr lang="en-US" dirty="0"/>
              <a:t>”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4EDA55-8374-7C2B-259A-06162B6B4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30" y="4067033"/>
            <a:ext cx="92106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31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Cách</a:t>
            </a:r>
            <a:r>
              <a:rPr lang="en-US" dirty="0"/>
              <a:t>  </a:t>
            </a:r>
            <a:r>
              <a:rPr lang="en-US" dirty="0" err="1"/>
              <a:t>nhận</a:t>
            </a:r>
            <a:r>
              <a:rPr lang="en-US" dirty="0"/>
              <a:t> tin </a:t>
            </a:r>
            <a:r>
              <a:rPr lang="en-US" dirty="0" err="1"/>
              <a:t>nhắn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300D1-04C9-8E2B-F995-3345B25AE466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 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hơn</a:t>
            </a:r>
            <a:r>
              <a:rPr lang="en-US" dirty="0"/>
              <a:t>”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5351F1-C7ED-F2BE-4509-11182DF9C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35" y="1477404"/>
            <a:ext cx="5213648" cy="411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92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/>
              <a:t>Cách  nhận tin qua Telegram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>
                <a:effectLst/>
                <a:hlinkClick r:id="rId3" tooltip="https://t.me/telua_company_bot"/>
              </a:rPr>
              <a:t>https://t.me/telua_company_bot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tới</a:t>
            </a:r>
            <a:r>
              <a:rPr lang="en-US" dirty="0">
                <a:effectLst/>
              </a:rPr>
              <a:t> chatbot</a:t>
            </a:r>
            <a:r>
              <a:rPr lang="en-US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E0B35A-4E68-DA9F-2E5B-E1DDBB511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973" y="1672346"/>
            <a:ext cx="3336697" cy="39401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38167B-0A44-6882-70B3-EB0DCAC11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054" y="1875531"/>
            <a:ext cx="547687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52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/>
              <a:t>Cách  nhận tin qua Telegram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422889" y="1025958"/>
            <a:ext cx="84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nút</a:t>
            </a:r>
            <a:r>
              <a:rPr lang="en-US" dirty="0">
                <a:effectLst/>
              </a:rPr>
              <a:t> “Thông tin </a:t>
            </a:r>
            <a:r>
              <a:rPr lang="en-US" dirty="0" err="1">
                <a:effectLst/>
              </a:rPr>
              <a:t>tài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khoản</a:t>
            </a:r>
            <a:r>
              <a:rPr lang="en-US" dirty="0">
                <a:effectLst/>
              </a:rPr>
              <a:t>”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lấy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mã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xác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thực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và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điền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thông</a:t>
            </a:r>
            <a:r>
              <a:rPr lang="en-US" dirty="0">
                <a:effectLst/>
              </a:rPr>
              <a:t> tin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liên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kết</a:t>
            </a:r>
            <a:r>
              <a:rPr lang="en-US" dirty="0">
                <a:effectLst/>
              </a:rPr>
              <a:t>  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239F11-A504-4174-5BF2-BFC1B3C7C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48" y="1936269"/>
            <a:ext cx="3724275" cy="34480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9E8913-5DB5-995E-AF0F-144AD32E6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943" y="2106825"/>
            <a:ext cx="5909145" cy="240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51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/>
              <a:t>Cách  nhận tin qua Telegram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422889" y="1025958"/>
            <a:ext cx="84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  Sau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Telegram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83EDBA-F2B4-D42B-8A47-1981CAEB7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30" y="2058556"/>
            <a:ext cx="4068820" cy="36590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6D1EF3-9A00-B8E3-F859-4D5CE3B77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569" y="2058557"/>
            <a:ext cx="5643226" cy="365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00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64" y="176385"/>
            <a:ext cx="8596668" cy="849573"/>
          </a:xfrm>
        </p:spPr>
        <p:txBody>
          <a:bodyPr/>
          <a:lstStyle/>
          <a:p>
            <a:r>
              <a:rPr lang="en-US" dirty="0"/>
              <a:t>5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cứng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Wi-Fi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252054" y="871022"/>
            <a:ext cx="96852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- Khi </a:t>
            </a:r>
            <a:r>
              <a:rPr lang="en-US" dirty="0" err="1"/>
              <a:t>thiết</a:t>
            </a:r>
            <a:r>
              <a:rPr lang="en-US" dirty="0"/>
              <a:t> bi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 Internet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Wi-Fi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tải</a:t>
            </a:r>
            <a:r>
              <a:rPr lang="en-US" dirty="0"/>
              <a:t>  </a:t>
            </a:r>
            <a:r>
              <a:rPr lang="en-US" dirty="0" err="1"/>
              <a:t>thông</a:t>
            </a:r>
            <a:r>
              <a:rPr lang="en-US" dirty="0"/>
              <a:t> tin Wi-Fi </a:t>
            </a:r>
            <a:r>
              <a:rPr lang="en-US" dirty="0" err="1"/>
              <a:t>vô</a:t>
            </a:r>
            <a:r>
              <a:rPr lang="en-US" dirty="0"/>
              <a:t> </a:t>
            </a:r>
            <a:r>
              <a:rPr lang="en-US" dirty="0" err="1"/>
              <a:t>thiết</a:t>
            </a:r>
            <a:endParaRPr lang="en-US" dirty="0"/>
          </a:p>
          <a:p>
            <a:r>
              <a:rPr lang="en-US" dirty="0"/>
              <a:t>-  </a:t>
            </a:r>
            <a:r>
              <a:rPr lang="en-US" u="sng" dirty="0" err="1">
                <a:solidFill>
                  <a:srgbClr val="FF0000"/>
                </a:solidFill>
              </a:rPr>
              <a:t>Đảm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bảo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thiết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bị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đã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kết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nối</a:t>
            </a:r>
            <a:r>
              <a:rPr lang="en-US" u="sng" dirty="0">
                <a:solidFill>
                  <a:srgbClr val="FF0000"/>
                </a:solidFill>
              </a:rPr>
              <a:t> internet </a:t>
            </a:r>
            <a:r>
              <a:rPr lang="en-US" u="sng" dirty="0" err="1">
                <a:solidFill>
                  <a:srgbClr val="FF0000"/>
                </a:solidFill>
              </a:rPr>
              <a:t>để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cải</a:t>
            </a:r>
            <a:r>
              <a:rPr lang="en-US" u="sng" dirty="0">
                <a:solidFill>
                  <a:srgbClr val="FF0000"/>
                </a:solidFill>
              </a:rPr>
              <a:t>  </a:t>
            </a:r>
            <a:r>
              <a:rPr lang="en-US" u="sng" dirty="0" err="1">
                <a:solidFill>
                  <a:srgbClr val="FF0000"/>
                </a:solidFill>
              </a:rPr>
              <a:t>cài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đặt</a:t>
            </a:r>
            <a:r>
              <a:rPr lang="en-US" u="sng" dirty="0">
                <a:solidFill>
                  <a:srgbClr val="FF0000"/>
                </a:solidFill>
              </a:rPr>
              <a:t>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7303E6-3479-B847-A747-756CF40AE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096" y="1953370"/>
            <a:ext cx="6123156" cy="25751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419111-B209-4B01-2977-57025354D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810" y="4612108"/>
            <a:ext cx="4777093" cy="214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03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64" y="176385"/>
            <a:ext cx="8596668" cy="849573"/>
          </a:xfrm>
        </p:spPr>
        <p:txBody>
          <a:bodyPr/>
          <a:lstStyle/>
          <a:p>
            <a:r>
              <a:rPr lang="en-US" dirty="0"/>
              <a:t>6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Icon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F2254-2A10-F59C-F659-CFD74A1D8723}"/>
              </a:ext>
            </a:extLst>
          </p:cNvPr>
          <p:cNvSpPr txBox="1"/>
          <p:nvPr/>
        </p:nvSpPr>
        <p:spPr>
          <a:xfrm>
            <a:off x="288235" y="1025958"/>
            <a:ext cx="9859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Icon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Telua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di </a:t>
            </a:r>
            <a:r>
              <a:rPr lang="en-US" dirty="0" err="1"/>
              <a:t>động</a:t>
            </a:r>
            <a:r>
              <a:rPr lang="en-US" dirty="0"/>
              <a:t> hay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22F6D-9DE4-46D7-9709-C1A3D8D9DB85}"/>
              </a:ext>
            </a:extLst>
          </p:cNvPr>
          <p:cNvSpPr txBox="1"/>
          <p:nvPr/>
        </p:nvSpPr>
        <p:spPr>
          <a:xfrm>
            <a:off x="288234" y="1690865"/>
            <a:ext cx="985961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2400" dirty="0" err="1">
                <a:solidFill>
                  <a:srgbClr val="00B0F0"/>
                </a:solidFill>
              </a:rPr>
              <a:t>Tạo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biểu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tượng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trên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máy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tính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dirty="0"/>
              <a:t>   - </a:t>
            </a:r>
            <a:r>
              <a:rPr lang="en-US" dirty="0" err="1"/>
              <a:t>Bước</a:t>
            </a:r>
            <a:r>
              <a:rPr lang="en-US" dirty="0"/>
              <a:t> 1: 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Chrome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 </a:t>
            </a:r>
            <a:r>
              <a:rPr lang="en-US" dirty="0">
                <a:solidFill>
                  <a:srgbClr val="FF0000"/>
                </a:solidFill>
              </a:rPr>
              <a:t>Microsoft Edge 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https://telua.co/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  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479AC2-D94B-5798-83F3-142774627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189" y="2712751"/>
            <a:ext cx="6552514" cy="3812886"/>
          </a:xfrm>
          <a:prstGeom prst="rect">
            <a:avLst/>
          </a:prstGeom>
        </p:spPr>
      </p:pic>
      <p:pic>
        <p:nvPicPr>
          <p:cNvPr id="2" name="Picture 1" descr="A logo of a google chrome browser&#10;&#10;Description automatically generated with low confidence">
            <a:extLst>
              <a:ext uri="{FF2B5EF4-FFF2-40B4-BE49-F238E27FC236}">
                <a16:creationId xmlns:a16="http://schemas.microsoft.com/office/drawing/2014/main" id="{ED70B55A-131F-75BA-FCE2-9841396AEB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92" y="2607586"/>
            <a:ext cx="918496" cy="482951"/>
          </a:xfrm>
          <a:prstGeom prst="rect">
            <a:avLst/>
          </a:prstGeom>
        </p:spPr>
      </p:pic>
      <p:pic>
        <p:nvPicPr>
          <p:cNvPr id="4" name="Picture 3" descr="A blue and green logo&#10;&#10;Description automatically generated with low confidence">
            <a:extLst>
              <a:ext uri="{FF2B5EF4-FFF2-40B4-BE49-F238E27FC236}">
                <a16:creationId xmlns:a16="http://schemas.microsoft.com/office/drawing/2014/main" id="{26913A63-8892-6011-3D38-33AA3C9D02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371" y="2641505"/>
            <a:ext cx="445778" cy="44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71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2DEA-BD7E-0DFB-C25E-C1960A4D9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04334"/>
            <a:ext cx="8596668" cy="712304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EAD82-5752-77BB-02C6-1211E7FD5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359" y="2190407"/>
            <a:ext cx="8596668" cy="2282202"/>
          </a:xfrm>
        </p:spPr>
        <p:txBody>
          <a:bodyPr>
            <a:normAutofit fontScale="92500" lnSpcReduction="20000"/>
          </a:bodyPr>
          <a:lstStyle/>
          <a:p>
            <a:r>
              <a:rPr lang="en-US" dirty="0"/>
              <a:t>1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  <a:p>
            <a:r>
              <a:rPr lang="en-US" dirty="0"/>
              <a:t>2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r>
              <a:rPr lang="en-US" dirty="0"/>
              <a:t>3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r>
              <a:rPr lang="en-US" dirty="0"/>
              <a:t>4 </a:t>
            </a:r>
            <a:r>
              <a:rPr lang="en-US" dirty="0" err="1"/>
              <a:t>Cách</a:t>
            </a:r>
            <a:r>
              <a:rPr lang="en-US" dirty="0"/>
              <a:t>  </a:t>
            </a:r>
            <a:r>
              <a:rPr lang="en-US" dirty="0" err="1"/>
              <a:t>nhận</a:t>
            </a:r>
            <a:r>
              <a:rPr lang="en-US" dirty="0"/>
              <a:t> tin </a:t>
            </a:r>
            <a:r>
              <a:rPr lang="en-US" dirty="0" err="1"/>
              <a:t>nhắn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endParaRPr lang="en-US" dirty="0"/>
          </a:p>
          <a:p>
            <a:r>
              <a:rPr lang="en-US" dirty="0"/>
              <a:t>5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cứng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Wi-Fi </a:t>
            </a:r>
          </a:p>
          <a:p>
            <a:r>
              <a:rPr lang="en-US" dirty="0"/>
              <a:t>6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Icon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2C848F-E26E-E65E-FEE3-E2D79C441F75}"/>
              </a:ext>
            </a:extLst>
          </p:cNvPr>
          <p:cNvSpPr txBox="1">
            <a:spLocks/>
          </p:cNvSpPr>
          <p:nvPr/>
        </p:nvSpPr>
        <p:spPr>
          <a:xfrm>
            <a:off x="9084616" y="6283358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</p:spTree>
    <p:extLst>
      <p:ext uri="{BB962C8B-B14F-4D97-AF65-F5344CB8AC3E}">
        <p14:creationId xmlns:p14="http://schemas.microsoft.com/office/powerpoint/2010/main" val="256627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64" y="176385"/>
            <a:ext cx="8596668" cy="849573"/>
          </a:xfrm>
        </p:spPr>
        <p:txBody>
          <a:bodyPr/>
          <a:lstStyle/>
          <a:p>
            <a:r>
              <a:rPr lang="en-US" dirty="0"/>
              <a:t>6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Icon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22F6D-9DE4-46D7-9709-C1A3D8D9DB85}"/>
              </a:ext>
            </a:extLst>
          </p:cNvPr>
          <p:cNvSpPr txBox="1"/>
          <p:nvPr/>
        </p:nvSpPr>
        <p:spPr>
          <a:xfrm>
            <a:off x="288234" y="1690865"/>
            <a:ext cx="98596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</a:p>
          <a:p>
            <a:r>
              <a:rPr lang="en-US" dirty="0"/>
              <a:t>      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E11489-FF41-157E-99C4-112BAB0F2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30" y="1577506"/>
            <a:ext cx="8145700" cy="45946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DF71CA-6395-F98A-3228-F3C2AAF1FB90}"/>
              </a:ext>
            </a:extLst>
          </p:cNvPr>
          <p:cNvSpPr txBox="1"/>
          <p:nvPr/>
        </p:nvSpPr>
        <p:spPr>
          <a:xfrm>
            <a:off x="566530" y="906963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Bước</a:t>
            </a:r>
            <a:r>
              <a:rPr lang="en-US" dirty="0"/>
              <a:t> 2: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bấm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sổ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611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64" y="176385"/>
            <a:ext cx="8596668" cy="849573"/>
          </a:xfrm>
        </p:spPr>
        <p:txBody>
          <a:bodyPr/>
          <a:lstStyle/>
          <a:p>
            <a:r>
              <a:rPr lang="en-US" dirty="0"/>
              <a:t>6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Icon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22F6D-9DE4-46D7-9709-C1A3D8D9DB85}"/>
              </a:ext>
            </a:extLst>
          </p:cNvPr>
          <p:cNvSpPr txBox="1"/>
          <p:nvPr/>
        </p:nvSpPr>
        <p:spPr>
          <a:xfrm>
            <a:off x="288234" y="1690865"/>
            <a:ext cx="98596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</a:p>
          <a:p>
            <a:r>
              <a:rPr lang="en-US" dirty="0"/>
              <a:t>      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DF71CA-6395-F98A-3228-F3C2AAF1FB90}"/>
              </a:ext>
            </a:extLst>
          </p:cNvPr>
          <p:cNvSpPr txBox="1"/>
          <p:nvPr/>
        </p:nvSpPr>
        <p:spPr>
          <a:xfrm>
            <a:off x="566530" y="906963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Bước</a:t>
            </a:r>
            <a:r>
              <a:rPr lang="en-US" dirty="0"/>
              <a:t> 3: 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“Install” hay “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434CD7-B344-B99D-F44D-D6B78C082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93" y="1601036"/>
            <a:ext cx="7976296" cy="464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76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64" y="176385"/>
            <a:ext cx="8596668" cy="849573"/>
          </a:xfrm>
        </p:spPr>
        <p:txBody>
          <a:bodyPr/>
          <a:lstStyle/>
          <a:p>
            <a:r>
              <a:rPr lang="en-US" dirty="0"/>
              <a:t>6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Icon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DF71CA-6395-F98A-3228-F3C2AAF1FB90}"/>
              </a:ext>
            </a:extLst>
          </p:cNvPr>
          <p:cNvSpPr txBox="1"/>
          <p:nvPr/>
        </p:nvSpPr>
        <p:spPr>
          <a:xfrm>
            <a:off x="566529" y="906963"/>
            <a:ext cx="8935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Bước</a:t>
            </a:r>
            <a:r>
              <a:rPr lang="en-US" dirty="0"/>
              <a:t> 4:  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“</a:t>
            </a:r>
            <a:r>
              <a:rPr lang="en-US" dirty="0" err="1"/>
              <a:t>Telua</a:t>
            </a:r>
            <a:r>
              <a:rPr lang="en-US" dirty="0"/>
              <a:t>”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FA1D6C-4939-D783-7AB4-3A96B1C6F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30" y="1537041"/>
            <a:ext cx="6727912" cy="47946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645144-4E82-D195-E03B-7C611D9B2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084" y="3028765"/>
            <a:ext cx="5692264" cy="328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4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64" y="176385"/>
            <a:ext cx="8596668" cy="849573"/>
          </a:xfrm>
        </p:spPr>
        <p:txBody>
          <a:bodyPr/>
          <a:lstStyle/>
          <a:p>
            <a:r>
              <a:rPr lang="en-US" dirty="0"/>
              <a:t>6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Icon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F2254-2A10-F59C-F659-CFD74A1D8723}"/>
              </a:ext>
            </a:extLst>
          </p:cNvPr>
          <p:cNvSpPr txBox="1"/>
          <p:nvPr/>
        </p:nvSpPr>
        <p:spPr>
          <a:xfrm>
            <a:off x="288235" y="1025958"/>
            <a:ext cx="9859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Icon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Telua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di </a:t>
            </a:r>
            <a:r>
              <a:rPr lang="en-US" dirty="0" err="1"/>
              <a:t>động</a:t>
            </a:r>
            <a:r>
              <a:rPr lang="en-US" dirty="0"/>
              <a:t> hay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22F6D-9DE4-46D7-9709-C1A3D8D9DB85}"/>
              </a:ext>
            </a:extLst>
          </p:cNvPr>
          <p:cNvSpPr txBox="1"/>
          <p:nvPr/>
        </p:nvSpPr>
        <p:spPr>
          <a:xfrm>
            <a:off x="288234" y="1690865"/>
            <a:ext cx="985961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2400" dirty="0" err="1">
                <a:solidFill>
                  <a:srgbClr val="00B0F0"/>
                </a:solidFill>
              </a:rPr>
              <a:t>Tạo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biểu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tượng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trên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điện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thoại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dirty="0"/>
              <a:t>   - </a:t>
            </a:r>
            <a:r>
              <a:rPr lang="en-US" dirty="0" err="1"/>
              <a:t>Bước</a:t>
            </a:r>
            <a:r>
              <a:rPr lang="en-US" dirty="0"/>
              <a:t> 1: 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Chrome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 </a:t>
            </a:r>
            <a:r>
              <a:rPr lang="en-US" dirty="0">
                <a:solidFill>
                  <a:srgbClr val="FF0000"/>
                </a:solidFill>
              </a:rPr>
              <a:t>Microsoft Edge 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https://telua.co/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  </a:t>
            </a:r>
          </a:p>
          <a:p>
            <a:endParaRPr lang="en-US" dirty="0"/>
          </a:p>
        </p:txBody>
      </p:sp>
      <p:pic>
        <p:nvPicPr>
          <p:cNvPr id="4" name="Picture 3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594BF286-9129-AFE6-F75D-6E5E55EA8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442" y="2510985"/>
            <a:ext cx="2545232" cy="45291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35FC81-D976-13E5-27E9-68A7B2729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793" y="2583118"/>
            <a:ext cx="2402327" cy="42748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381167-374D-3B86-9902-B3A92153E60F}"/>
              </a:ext>
            </a:extLst>
          </p:cNvPr>
          <p:cNvSpPr txBox="1"/>
          <p:nvPr/>
        </p:nvSpPr>
        <p:spPr>
          <a:xfrm>
            <a:off x="4404674" y="4335971"/>
            <a:ext cx="22567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Nhấp</a:t>
            </a:r>
            <a:r>
              <a:rPr lang="en-US" sz="1200" dirty="0"/>
              <a:t> </a:t>
            </a:r>
            <a:r>
              <a:rPr lang="en-US" sz="1200" dirty="0" err="1"/>
              <a:t>vô</a:t>
            </a:r>
            <a:r>
              <a:rPr lang="en-US" sz="1200" dirty="0"/>
              <a:t> </a:t>
            </a:r>
            <a:r>
              <a:rPr lang="en-US" sz="1200" dirty="0" err="1"/>
              <a:t>biểu</a:t>
            </a:r>
            <a:r>
              <a:rPr lang="en-US" sz="1200" dirty="0"/>
              <a:t> </a:t>
            </a:r>
            <a:r>
              <a:rPr lang="en-US" sz="1200" dirty="0" err="1"/>
              <a:t>tượng</a:t>
            </a:r>
            <a:r>
              <a:rPr lang="en-US" sz="1200" dirty="0"/>
              <a:t> </a:t>
            </a:r>
            <a:r>
              <a:rPr lang="en-US" sz="1200" dirty="0" err="1"/>
              <a:t>cài</a:t>
            </a:r>
            <a:r>
              <a:rPr lang="en-US" sz="1200" dirty="0"/>
              <a:t> </a:t>
            </a:r>
            <a:r>
              <a:rPr lang="en-US" sz="1200" dirty="0" err="1"/>
              <a:t>đặt</a:t>
            </a:r>
            <a:r>
              <a:rPr lang="en-US" sz="1200" dirty="0"/>
              <a:t> </a:t>
            </a:r>
          </a:p>
        </p:txBody>
      </p:sp>
      <p:pic>
        <p:nvPicPr>
          <p:cNvPr id="6" name="Picture 5" descr="A logo of a google chrome browser&#10;&#10;Description automatically generated with low confidence">
            <a:extLst>
              <a:ext uri="{FF2B5EF4-FFF2-40B4-BE49-F238E27FC236}">
                <a16:creationId xmlns:a16="http://schemas.microsoft.com/office/drawing/2014/main" id="{202EF7B4-52AE-AD4A-9D82-FB3CB1D0F5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34" y="2403283"/>
            <a:ext cx="918496" cy="482951"/>
          </a:xfrm>
          <a:prstGeom prst="rect">
            <a:avLst/>
          </a:prstGeom>
        </p:spPr>
      </p:pic>
      <p:pic>
        <p:nvPicPr>
          <p:cNvPr id="12" name="Picture 11" descr="A blue and green logo&#10;&#10;Description automatically generated with low confidence">
            <a:extLst>
              <a:ext uri="{FF2B5EF4-FFF2-40B4-BE49-F238E27FC236}">
                <a16:creationId xmlns:a16="http://schemas.microsoft.com/office/drawing/2014/main" id="{242BEB82-4DA2-50A0-F242-9D52024667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75" y="2440456"/>
            <a:ext cx="445778" cy="44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42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64" y="176385"/>
            <a:ext cx="8596668" cy="849573"/>
          </a:xfrm>
        </p:spPr>
        <p:txBody>
          <a:bodyPr/>
          <a:lstStyle/>
          <a:p>
            <a:r>
              <a:rPr lang="en-US" dirty="0"/>
              <a:t>6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Icon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F2254-2A10-F59C-F659-CFD74A1D8723}"/>
              </a:ext>
            </a:extLst>
          </p:cNvPr>
          <p:cNvSpPr txBox="1"/>
          <p:nvPr/>
        </p:nvSpPr>
        <p:spPr>
          <a:xfrm>
            <a:off x="288235" y="1025958"/>
            <a:ext cx="9859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Icon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Telua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di </a:t>
            </a:r>
            <a:r>
              <a:rPr lang="en-US" dirty="0" err="1"/>
              <a:t>động</a:t>
            </a:r>
            <a:r>
              <a:rPr lang="en-US" dirty="0"/>
              <a:t> hay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22F6D-9DE4-46D7-9709-C1A3D8D9DB85}"/>
              </a:ext>
            </a:extLst>
          </p:cNvPr>
          <p:cNvSpPr txBox="1"/>
          <p:nvPr/>
        </p:nvSpPr>
        <p:spPr>
          <a:xfrm>
            <a:off x="288234" y="1690865"/>
            <a:ext cx="9859617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2400" dirty="0" err="1">
                <a:solidFill>
                  <a:srgbClr val="00B0F0"/>
                </a:solidFill>
              </a:rPr>
              <a:t>Tạo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biểu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tượng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trên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điện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thoại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dirty="0"/>
              <a:t>   - </a:t>
            </a:r>
            <a:r>
              <a:rPr lang="en-US" dirty="0" err="1"/>
              <a:t>Bước</a:t>
            </a:r>
            <a:r>
              <a:rPr lang="en-US" dirty="0"/>
              <a:t> 2: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vô</a:t>
            </a:r>
            <a:r>
              <a:rPr lang="en-US" dirty="0"/>
              <a:t> “Install App”  hay “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” </a:t>
            </a:r>
          </a:p>
          <a:p>
            <a:r>
              <a:rPr lang="en-US" dirty="0"/>
              <a:t>      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510B89-F2EE-D6A1-6D57-1656494BC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162" y="1706112"/>
            <a:ext cx="2657971" cy="472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935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64" y="176385"/>
            <a:ext cx="8596668" cy="849573"/>
          </a:xfrm>
        </p:spPr>
        <p:txBody>
          <a:bodyPr/>
          <a:lstStyle/>
          <a:p>
            <a:r>
              <a:rPr lang="en-US" dirty="0"/>
              <a:t>6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Icon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F2254-2A10-F59C-F659-CFD74A1D8723}"/>
              </a:ext>
            </a:extLst>
          </p:cNvPr>
          <p:cNvSpPr txBox="1"/>
          <p:nvPr/>
        </p:nvSpPr>
        <p:spPr>
          <a:xfrm>
            <a:off x="288235" y="1025958"/>
            <a:ext cx="9859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Icon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Telua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di </a:t>
            </a:r>
            <a:r>
              <a:rPr lang="en-US" dirty="0" err="1"/>
              <a:t>động</a:t>
            </a:r>
            <a:r>
              <a:rPr lang="en-US" dirty="0"/>
              <a:t> hay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22F6D-9DE4-46D7-9709-C1A3D8D9DB85}"/>
              </a:ext>
            </a:extLst>
          </p:cNvPr>
          <p:cNvSpPr txBox="1"/>
          <p:nvPr/>
        </p:nvSpPr>
        <p:spPr>
          <a:xfrm>
            <a:off x="288234" y="1690865"/>
            <a:ext cx="4882577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2400" dirty="0" err="1">
                <a:solidFill>
                  <a:srgbClr val="00B0F0"/>
                </a:solidFill>
              </a:rPr>
              <a:t>Tạo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biểu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tượng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trên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điện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thoại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dirty="0"/>
              <a:t>   - </a:t>
            </a:r>
            <a:r>
              <a:rPr lang="en-US" dirty="0" err="1"/>
              <a:t>Bước</a:t>
            </a:r>
            <a:r>
              <a:rPr lang="en-US" dirty="0"/>
              <a:t> 3: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vô</a:t>
            </a:r>
            <a:r>
              <a:rPr lang="en-US" dirty="0"/>
              <a:t> “Install”  hay “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”  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1 </a:t>
            </a:r>
            <a:r>
              <a:rPr lang="en-US" dirty="0" err="1"/>
              <a:t>phút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thoại</a:t>
            </a:r>
            <a:r>
              <a:rPr lang="en-US" dirty="0"/>
              <a:t> </a:t>
            </a:r>
          </a:p>
          <a:p>
            <a:r>
              <a:rPr lang="en-US" dirty="0"/>
              <a:t>     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B957A3-03A6-1876-D9F8-44D2F9554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828" y="1453438"/>
            <a:ext cx="2799964" cy="498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55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64" y="176385"/>
            <a:ext cx="8596668" cy="849573"/>
          </a:xfrm>
        </p:spPr>
        <p:txBody>
          <a:bodyPr/>
          <a:lstStyle/>
          <a:p>
            <a:r>
              <a:rPr lang="en-US" dirty="0"/>
              <a:t>6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Icon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F2254-2A10-F59C-F659-CFD74A1D8723}"/>
              </a:ext>
            </a:extLst>
          </p:cNvPr>
          <p:cNvSpPr txBox="1"/>
          <p:nvPr/>
        </p:nvSpPr>
        <p:spPr>
          <a:xfrm>
            <a:off x="288235" y="1025958"/>
            <a:ext cx="9859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Icon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Telua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di </a:t>
            </a:r>
            <a:r>
              <a:rPr lang="en-US" dirty="0" err="1"/>
              <a:t>động</a:t>
            </a:r>
            <a:r>
              <a:rPr lang="en-US" dirty="0"/>
              <a:t> hay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22F6D-9DE4-46D7-9709-C1A3D8D9DB85}"/>
              </a:ext>
            </a:extLst>
          </p:cNvPr>
          <p:cNvSpPr txBox="1"/>
          <p:nvPr/>
        </p:nvSpPr>
        <p:spPr>
          <a:xfrm>
            <a:off x="288234" y="1690865"/>
            <a:ext cx="4882577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2400" dirty="0" err="1">
                <a:solidFill>
                  <a:srgbClr val="00B0F0"/>
                </a:solidFill>
              </a:rPr>
              <a:t>Tạo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biểu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tượng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trên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điện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thoại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dirty="0"/>
              <a:t>   - </a:t>
            </a:r>
            <a:r>
              <a:rPr lang="en-US" dirty="0" err="1"/>
              <a:t>Bước</a:t>
            </a:r>
            <a:r>
              <a:rPr lang="en-US" dirty="0"/>
              <a:t> 4:   </a:t>
            </a:r>
            <a:r>
              <a:rPr lang="en-US" dirty="0" err="1"/>
              <a:t>Kiếm</a:t>
            </a:r>
            <a:r>
              <a:rPr lang="en-US" dirty="0"/>
              <a:t>  </a:t>
            </a:r>
            <a:r>
              <a:rPr lang="en-US" dirty="0" err="1"/>
              <a:t>Telua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  <a:p>
            <a:r>
              <a:rPr lang="en-US" dirty="0"/>
              <a:t>     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D9600E-EACD-4875-CC84-B143856B0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264" y="2602218"/>
            <a:ext cx="2061839" cy="3668993"/>
          </a:xfrm>
          <a:prstGeom prst="rect">
            <a:avLst/>
          </a:prstGeom>
        </p:spPr>
      </p:pic>
      <p:pic>
        <p:nvPicPr>
          <p:cNvPr id="10" name="Picture 9" descr="A blue square with white letter t&#10;&#10;Description automatically generated with medium confidence">
            <a:extLst>
              <a:ext uri="{FF2B5EF4-FFF2-40B4-BE49-F238E27FC236}">
                <a16:creationId xmlns:a16="http://schemas.microsoft.com/office/drawing/2014/main" id="{82A17D60-418A-D745-6E21-6C5F05BD72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376" y="2548669"/>
            <a:ext cx="2122024" cy="37760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5036AE-326F-3F5A-7CA4-076E018287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6643" y="2548669"/>
            <a:ext cx="2287055" cy="356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1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đô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ẩm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ngoại</a:t>
            </a:r>
            <a:r>
              <a:rPr lang="en-US" dirty="0"/>
              <a:t> vi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lớn</a:t>
            </a:r>
            <a:endParaRPr lang="en-US" dirty="0"/>
          </a:p>
        </p:txBody>
      </p:sp>
      <p:pic>
        <p:nvPicPr>
          <p:cNvPr id="10" name="Picture 9" descr="A picture containing electronics, electrical wiring, computer, machine&#10;&#10;Description automatically generated">
            <a:extLst>
              <a:ext uri="{FF2B5EF4-FFF2-40B4-BE49-F238E27FC236}">
                <a16:creationId xmlns:a16="http://schemas.microsoft.com/office/drawing/2014/main" id="{6647B517-9D96-EABB-CA23-9BEB7C93F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691" y="1751469"/>
            <a:ext cx="1926972" cy="3429000"/>
          </a:xfrm>
          <a:prstGeom prst="rect">
            <a:avLst/>
          </a:prstGeom>
        </p:spPr>
      </p:pic>
      <p:pic>
        <p:nvPicPr>
          <p:cNvPr id="6" name="Picture 5" descr="A screenshot of a chat&#10;&#10;Description automatically generated with low confidence">
            <a:extLst>
              <a:ext uri="{FF2B5EF4-FFF2-40B4-BE49-F238E27FC236}">
                <a16:creationId xmlns:a16="http://schemas.microsoft.com/office/drawing/2014/main" id="{263CA505-B3EE-AFF4-EF2E-544A35303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27" y="3258305"/>
            <a:ext cx="4185214" cy="3384792"/>
          </a:xfrm>
          <a:prstGeom prst="rect">
            <a:avLst/>
          </a:prstGeom>
        </p:spPr>
      </p:pic>
      <p:pic>
        <p:nvPicPr>
          <p:cNvPr id="4" name="Picture 3" descr="A picture containing white, indoor&#10;&#10;Description automatically generated">
            <a:extLst>
              <a:ext uri="{FF2B5EF4-FFF2-40B4-BE49-F238E27FC236}">
                <a16:creationId xmlns:a16="http://schemas.microsoft.com/office/drawing/2014/main" id="{9C0E39A9-06A4-B50C-BC42-3C0C54F3F3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5" y="1710807"/>
            <a:ext cx="491490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29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/>
          </a:bodyPr>
          <a:lstStyle/>
          <a:p>
            <a:r>
              <a:rPr lang="en-US" dirty="0"/>
              <a:t>Mua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https://www.thegioiic.com/cam-bien-do-nhiet-do-va-do-am-esp32-sht30-5vdc-7-lop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https://www.thegioiic.com/cam-bien-do-nhiet-do-va-do-am-esp32-sht40-5vdc-7-lop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https://www.thegioiic.com/sht30d-mach-cam-bien-nhiet-do-do-am-giao-tiep-i2c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7394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/>
          </a:bodyPr>
          <a:lstStyle/>
          <a:p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kĩ</a:t>
            </a:r>
            <a:r>
              <a:rPr lang="en-US" dirty="0"/>
              <a:t> </a:t>
            </a:r>
            <a:r>
              <a:rPr lang="en-US" dirty="0" err="1"/>
              <a:t>thuật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Email: </a:t>
            </a:r>
            <a:r>
              <a:rPr lang="en-US" dirty="0">
                <a:hlinkClick r:id="rId3"/>
              </a:rPr>
              <a:t>info@telua.co</a:t>
            </a:r>
            <a:r>
              <a:rPr lang="en-US" dirty="0"/>
              <a:t>  </a:t>
            </a:r>
            <a:r>
              <a:rPr lang="en-US" dirty="0" err="1"/>
              <a:t>hoặc</a:t>
            </a:r>
            <a:r>
              <a:rPr lang="en-US" dirty="0"/>
              <a:t>  </a:t>
            </a:r>
            <a:r>
              <a:rPr lang="en-US" dirty="0">
                <a:hlinkClick r:id="rId4"/>
              </a:rPr>
              <a:t>letrthong@gmail.com</a:t>
            </a:r>
            <a:endParaRPr lang="en-US" dirty="0"/>
          </a:p>
          <a:p>
            <a:r>
              <a:rPr lang="en-US" dirty="0"/>
              <a:t>Phone-</a:t>
            </a:r>
            <a:r>
              <a:rPr lang="en-US" dirty="0" err="1"/>
              <a:t>Zalo</a:t>
            </a:r>
            <a:r>
              <a:rPr lang="en-US" dirty="0"/>
              <a:t>-Telegram: (+84) 0356148008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Demo:  </a:t>
            </a:r>
            <a:r>
              <a:rPr lang="en-US" dirty="0">
                <a:hlinkClick r:id="rId5"/>
              </a:rPr>
              <a:t>https://telua.co/aiot</a:t>
            </a:r>
            <a:r>
              <a:rPr lang="en-US" dirty="0"/>
              <a:t> </a:t>
            </a:r>
          </a:p>
          <a:p>
            <a:r>
              <a:rPr lang="en-US" dirty="0"/>
              <a:t>Email : </a:t>
            </a:r>
            <a:r>
              <a:rPr lang="en-US" dirty="0">
                <a:hlinkClick r:id="rId4"/>
              </a:rPr>
              <a:t>letrthong@gmail.com</a:t>
            </a:r>
            <a:endParaRPr lang="en-US" dirty="0"/>
          </a:p>
          <a:p>
            <a:r>
              <a:rPr lang="en-US" dirty="0"/>
              <a:t>Pass:  12345678</a:t>
            </a:r>
          </a:p>
        </p:txBody>
      </p:sp>
    </p:spTree>
    <p:extLst>
      <p:ext uri="{BB962C8B-B14F-4D97-AF65-F5344CB8AC3E}">
        <p14:creationId xmlns:p14="http://schemas.microsoft.com/office/powerpoint/2010/main" val="441970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838DCE-FB7D-BC45-AE05-B56759F2E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410" y="1112909"/>
            <a:ext cx="9085710" cy="5745091"/>
          </a:xfrm>
        </p:spPr>
        <p:txBody>
          <a:bodyPr>
            <a:noAutofit/>
          </a:bodyPr>
          <a:lstStyle/>
          <a:p>
            <a:r>
              <a:rPr lang="vi-VN" sz="1600" b="1" dirty="0">
                <a:solidFill>
                  <a:schemeClr val="tx1"/>
                </a:solidFill>
              </a:rPr>
              <a:t>Giải pháp IoT giám sát nhiệt độ, độ ẩm  thông qua WI-Fi</a:t>
            </a:r>
            <a:r>
              <a:rPr lang="en-US" sz="1600" b="1" dirty="0">
                <a:solidFill>
                  <a:schemeClr val="tx1"/>
                </a:solidFill>
              </a:rPr>
              <a:t> 2.4 GHz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Văn phòng, Nhà xưởng, Phòng sạch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Kho thành phẩm, Kho nguyên liệu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Tòa nhà, Kho dược phẩm, Cửa hàng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Trung tâm dữ liệu - Phòng server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Nông trại, Nhà kính - Nhà màng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b="1" dirty="0">
                <a:solidFill>
                  <a:schemeClr val="tx1"/>
                </a:solidFill>
              </a:rPr>
              <a:t>Gói IoT này mang lại nhiều lợi ích cho người sử dụng, bao gồm:</a:t>
            </a:r>
            <a:br>
              <a:rPr lang="vi-VN" sz="1600" b="1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Cung cấp số liệu nhiệt độ, độ ẩm cập nhật và tin cậy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Giám sát nhiệt độ, độ ẩm mọi lúc, mọi nơi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Phát hiện kịp thời khi nhiệt độ, độ ẩm bất thường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Đảm bảo chất lượng vật tư hàng hóa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Tuân thủ quy định về môi trường bảo quản hàng hóa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b="1" dirty="0">
                <a:solidFill>
                  <a:schemeClr val="tx1"/>
                </a:solidFill>
              </a:rPr>
              <a:t>Thông tin thiết bị 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Nguồn cấp: 5VDC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vi-VN" sz="1600" dirty="0">
                <a:solidFill>
                  <a:schemeClr val="tx1"/>
                </a:solidFill>
              </a:rPr>
              <a:t>- 500mA  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Đo nhiệt độ: -40ºC…+125ºC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Thang độ ẩm: 0 - 100% RH ±3% RH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Theo dõi Online qua App, Web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Có cảnh báo qua Email, </a:t>
            </a:r>
            <a:r>
              <a:rPr 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b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offline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Công nghệ: Wi-Fi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Xuất xứ: Việt Nam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b="1" i="1" dirty="0" err="1">
                <a:solidFill>
                  <a:srgbClr val="FF0000"/>
                </a:solidFill>
              </a:rPr>
              <a:t>Telua</a:t>
            </a:r>
            <a:r>
              <a:rPr lang="en-US" sz="1600" b="1" i="1" dirty="0">
                <a:solidFill>
                  <a:srgbClr val="FF0000"/>
                </a:solidFill>
              </a:rPr>
              <a:t> IoT platform </a:t>
            </a:r>
            <a:r>
              <a:rPr lang="en-US" sz="1600" b="1" i="1" dirty="0" err="1">
                <a:solidFill>
                  <a:srgbClr val="FF0000"/>
                </a:solidFill>
              </a:rPr>
              <a:t>sẽ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cung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cấp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miễn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phí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phần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mền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nếu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dưới</a:t>
            </a:r>
            <a:r>
              <a:rPr lang="en-US" sz="1600" b="1" i="1" dirty="0">
                <a:solidFill>
                  <a:srgbClr val="FF0000"/>
                </a:solidFill>
              </a:rPr>
              <a:t> 3 </a:t>
            </a:r>
            <a:r>
              <a:rPr lang="en-US" sz="1600" b="1" i="1" dirty="0" err="1">
                <a:solidFill>
                  <a:srgbClr val="FF0000"/>
                </a:solidFill>
              </a:rPr>
              <a:t>thiết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bị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và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sẽ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thu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phí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nếu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sử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dụng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trên</a:t>
            </a:r>
            <a:r>
              <a:rPr lang="en-US" sz="1600" b="1" i="1" dirty="0">
                <a:solidFill>
                  <a:srgbClr val="FF0000"/>
                </a:solidFill>
              </a:rPr>
              <a:t> 3 </a:t>
            </a:r>
            <a:r>
              <a:rPr lang="en-US" sz="1600" b="1" i="1" dirty="0" err="1">
                <a:solidFill>
                  <a:srgbClr val="FF0000"/>
                </a:solidFill>
              </a:rPr>
              <a:t>thiết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bị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và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bắt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đầu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thu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phí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từ</a:t>
            </a:r>
            <a:r>
              <a:rPr lang="en-US" sz="1600" b="1" i="1" dirty="0">
                <a:solidFill>
                  <a:srgbClr val="0070C0"/>
                </a:solidFill>
              </a:rPr>
              <a:t> 01/2024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E99C6-0355-66D7-285F-2C22421191FB}"/>
              </a:ext>
            </a:extLst>
          </p:cNvPr>
          <p:cNvSpPr txBox="1">
            <a:spLocks/>
          </p:cNvSpPr>
          <p:nvPr/>
        </p:nvSpPr>
        <p:spPr>
          <a:xfrm>
            <a:off x="677334" y="104334"/>
            <a:ext cx="8596668" cy="712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1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236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8A3C38-6642-8A2F-ECEA-BE4D8CE59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867" y="1078173"/>
            <a:ext cx="7641289" cy="449179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- </a:t>
            </a:r>
            <a:r>
              <a:rPr lang="en-US" sz="2000" dirty="0" err="1">
                <a:solidFill>
                  <a:schemeClr val="tx1"/>
                </a:solidFill>
              </a:rPr>
              <a:t>Cảm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biến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có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thể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dễ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dàng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thay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đổi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khi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bị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lỗi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- Qua </a:t>
            </a:r>
            <a:r>
              <a:rPr lang="en-US" sz="2000" dirty="0" err="1">
                <a:solidFill>
                  <a:schemeClr val="tx1"/>
                </a:solidFill>
              </a:rPr>
              <a:t>thời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gian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khuyến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cáo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cảm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biến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nên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được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thay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đổi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để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đảm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bảo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độ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chính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xác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FAE59EA-E543-EE58-B310-7F5C215E8ABE}"/>
              </a:ext>
            </a:extLst>
          </p:cNvPr>
          <p:cNvSpPr txBox="1">
            <a:spLocks/>
          </p:cNvSpPr>
          <p:nvPr/>
        </p:nvSpPr>
        <p:spPr>
          <a:xfrm>
            <a:off x="727030" y="228600"/>
            <a:ext cx="8596668" cy="8495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qua </a:t>
            </a:r>
            <a:r>
              <a:rPr lang="en-US" dirty="0" err="1"/>
              <a:t>cổng</a:t>
            </a:r>
            <a:r>
              <a:rPr lang="en-US" dirty="0"/>
              <a:t> USB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967C9F-30D5-BB69-43F5-A5A5A2996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751" y="1669424"/>
            <a:ext cx="26670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69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/>
              <a:t>2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617700" y="2350108"/>
            <a:ext cx="8596668" cy="13101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 err="1">
                <a:solidFill>
                  <a:schemeClr val="tx1"/>
                </a:solidFill>
              </a:rPr>
              <a:t>Cần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hai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bước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để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một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thiết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bị</a:t>
            </a:r>
            <a:r>
              <a:rPr lang="en-US" sz="1800" b="1" dirty="0">
                <a:solidFill>
                  <a:schemeClr val="tx1"/>
                </a:solidFill>
              </a:rPr>
              <a:t>  </a:t>
            </a:r>
            <a:r>
              <a:rPr lang="en-US" sz="1800" b="1" dirty="0" err="1">
                <a:solidFill>
                  <a:schemeClr val="tx1"/>
                </a:solidFill>
              </a:rPr>
              <a:t>có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thể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kết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nối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lên</a:t>
            </a:r>
            <a:r>
              <a:rPr lang="en-US" sz="1800" b="1" dirty="0">
                <a:solidFill>
                  <a:schemeClr val="tx1"/>
                </a:solidFill>
              </a:rPr>
              <a:t> cloud</a:t>
            </a:r>
          </a:p>
          <a:p>
            <a:endParaRPr lang="en-US" sz="1800" b="1" dirty="0">
              <a:solidFill>
                <a:schemeClr val="tx1"/>
              </a:solidFill>
            </a:endParaRPr>
          </a:p>
          <a:p>
            <a:r>
              <a:rPr lang="en-US" sz="1800" b="1" dirty="0" err="1">
                <a:solidFill>
                  <a:schemeClr val="tx1"/>
                </a:solidFill>
              </a:rPr>
              <a:t>Bước</a:t>
            </a:r>
            <a:r>
              <a:rPr lang="en-US" sz="1800" b="1" dirty="0">
                <a:solidFill>
                  <a:schemeClr val="tx1"/>
                </a:solidFill>
              </a:rPr>
              <a:t> 1</a:t>
            </a:r>
            <a:r>
              <a:rPr lang="en-US" sz="1800" dirty="0">
                <a:solidFill>
                  <a:schemeClr val="tx1"/>
                </a:solidFill>
              </a:rPr>
              <a:t>: 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lập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kết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nối</a:t>
            </a:r>
            <a:r>
              <a:rPr lang="en-US" sz="1800" dirty="0">
                <a:solidFill>
                  <a:schemeClr val="tx1"/>
                </a:solidFill>
              </a:rPr>
              <a:t> Wi-Fi </a:t>
            </a:r>
            <a:r>
              <a:rPr lang="en-US" sz="1800" dirty="0" err="1">
                <a:solidFill>
                  <a:schemeClr val="tx1"/>
                </a:solidFill>
              </a:rPr>
              <a:t>giữa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bị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và</a:t>
            </a:r>
            <a:r>
              <a:rPr lang="en-US" sz="1800" dirty="0">
                <a:solidFill>
                  <a:schemeClr val="tx1"/>
                </a:solidFill>
              </a:rPr>
              <a:t> Internet</a:t>
            </a:r>
          </a:p>
          <a:p>
            <a:r>
              <a:rPr lang="en-US" sz="1800" b="1" dirty="0" err="1">
                <a:solidFill>
                  <a:schemeClr val="tx1"/>
                </a:solidFill>
              </a:rPr>
              <a:t>Bước</a:t>
            </a:r>
            <a:r>
              <a:rPr lang="en-US" sz="1800" b="1" dirty="0">
                <a:solidFill>
                  <a:schemeClr val="tx1"/>
                </a:solidFill>
              </a:rPr>
              <a:t> 2</a:t>
            </a:r>
            <a:r>
              <a:rPr lang="en-US" sz="1800" dirty="0">
                <a:solidFill>
                  <a:schemeClr val="tx1"/>
                </a:solidFill>
              </a:rPr>
              <a:t>:  Liên </a:t>
            </a:r>
            <a:r>
              <a:rPr lang="en-US" sz="1800" dirty="0" err="1">
                <a:solidFill>
                  <a:schemeClr val="tx1"/>
                </a:solidFill>
              </a:rPr>
              <a:t>kết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bị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với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  <a:hlinkClick r:id="rId3"/>
              </a:rPr>
              <a:t>https://telua.co/aiot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2266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80848"/>
            <a:ext cx="8596668" cy="61489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Internet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DFD8-9FE2-8F78-AD9F-FD8B6E98716A}"/>
              </a:ext>
            </a:extLst>
          </p:cNvPr>
          <p:cNvSpPr txBox="1"/>
          <p:nvPr/>
        </p:nvSpPr>
        <p:spPr>
          <a:xfrm>
            <a:off x="330099" y="773529"/>
            <a:ext cx="636699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5VDC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r>
              <a:rPr lang="en-US" dirty="0"/>
              <a:t>2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internet,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. Sau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thoại</a:t>
            </a:r>
            <a:r>
              <a:rPr lang="en-US" dirty="0"/>
              <a:t> hay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quét</a:t>
            </a:r>
            <a:r>
              <a:rPr lang="en-US" dirty="0"/>
              <a:t> Wi-Fi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.  (</a:t>
            </a:r>
            <a:r>
              <a:rPr lang="en-US" sz="1400" b="1" i="1" dirty="0" err="1">
                <a:solidFill>
                  <a:srgbClr val="0070C0"/>
                </a:solidFill>
              </a:rPr>
              <a:t>Nếu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không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tìm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thấy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thiết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bị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có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thể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rút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nguồn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và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cấp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nguồn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lại</a:t>
            </a:r>
            <a:r>
              <a:rPr lang="en-US" sz="1400" b="1" i="1" dirty="0">
                <a:solidFill>
                  <a:srgbClr val="0070C0"/>
                </a:solidFill>
              </a:rPr>
              <a:t> do </a:t>
            </a:r>
            <a:r>
              <a:rPr lang="en-US" sz="1400" b="1" i="1" dirty="0" err="1">
                <a:solidFill>
                  <a:srgbClr val="0070C0"/>
                </a:solidFill>
              </a:rPr>
              <a:t>thiết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bị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chỉ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phát</a:t>
            </a:r>
            <a:r>
              <a:rPr lang="en-US" sz="1400" b="1" i="1" dirty="0">
                <a:solidFill>
                  <a:srgbClr val="0070C0"/>
                </a:solidFill>
              </a:rPr>
              <a:t> Wi-Fi </a:t>
            </a:r>
            <a:r>
              <a:rPr lang="en-US" sz="1400" b="1" i="1" dirty="0" err="1">
                <a:solidFill>
                  <a:srgbClr val="0070C0"/>
                </a:solidFill>
              </a:rPr>
              <a:t>trong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vòng</a:t>
            </a:r>
            <a:r>
              <a:rPr lang="en-US" sz="1400" b="1" i="1" dirty="0">
                <a:solidFill>
                  <a:srgbClr val="0070C0"/>
                </a:solidFill>
              </a:rPr>
              <a:t> 3 </a:t>
            </a:r>
            <a:r>
              <a:rPr lang="en-US" sz="1400" b="1" i="1" dirty="0" err="1">
                <a:solidFill>
                  <a:srgbClr val="0070C0"/>
                </a:solidFill>
              </a:rPr>
              <a:t>phút</a:t>
            </a:r>
            <a:r>
              <a:rPr lang="en-US" dirty="0"/>
              <a:t> )</a:t>
            </a:r>
          </a:p>
          <a:p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: </a:t>
            </a:r>
            <a:r>
              <a:rPr lang="en-US" i="1" dirty="0" err="1">
                <a:solidFill>
                  <a:srgbClr val="FF0000"/>
                </a:solidFill>
              </a:rPr>
              <a:t>Telua</a:t>
            </a:r>
            <a:r>
              <a:rPr lang="en-US" i="1" dirty="0">
                <a:solidFill>
                  <a:srgbClr val="FF0000"/>
                </a:solidFill>
              </a:rPr>
              <a:t>_</a:t>
            </a:r>
            <a:r>
              <a:rPr lang="en-US" dirty="0"/>
              <a:t>*</a:t>
            </a:r>
          </a:p>
          <a:p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: </a:t>
            </a:r>
            <a:r>
              <a:rPr lang="en-US" b="1" dirty="0">
                <a:solidFill>
                  <a:srgbClr val="FF0000"/>
                </a:solidFill>
              </a:rPr>
              <a:t>12345678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0D208B-ED80-C9E3-5D8D-A4790280156C}"/>
              </a:ext>
            </a:extLst>
          </p:cNvPr>
          <p:cNvSpPr txBox="1"/>
          <p:nvPr/>
        </p:nvSpPr>
        <p:spPr>
          <a:xfrm>
            <a:off x="240150" y="3186945"/>
            <a:ext cx="636699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duyệt</a:t>
            </a:r>
            <a:r>
              <a:rPr lang="en-US" dirty="0"/>
              <a:t> web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FireFox</a:t>
            </a:r>
            <a:r>
              <a:rPr lang="en-US" dirty="0"/>
              <a:t>, Chrome …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gõ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 </a:t>
            </a:r>
            <a:r>
              <a:rPr lang="en-US" dirty="0">
                <a:hlinkClick r:id="rId3"/>
              </a:rPr>
              <a:t>http://192.168.0.1</a:t>
            </a:r>
            <a:r>
              <a:rPr lang="en-US" dirty="0"/>
              <a:t>  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điền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của</a:t>
            </a:r>
            <a:r>
              <a:rPr lang="en-US" dirty="0"/>
              <a:t> Wi-Fi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Wi-Fi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</a:p>
          <a:p>
            <a:r>
              <a:rPr lang="en-US" dirty="0"/>
              <a:t>- </a:t>
            </a:r>
            <a:r>
              <a:rPr lang="en-US" dirty="0" err="1"/>
              <a:t>Mật</a:t>
            </a:r>
            <a:r>
              <a:rPr lang="en-US" dirty="0"/>
              <a:t> 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duy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,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Wi-Fi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endParaRPr lang="en-US" dirty="0"/>
          </a:p>
          <a:p>
            <a:r>
              <a:rPr lang="en-US" dirty="0"/>
              <a:t>4  Sau 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nhấn</a:t>
            </a:r>
            <a:r>
              <a:rPr lang="en-US" dirty="0"/>
              <a:t> “</a:t>
            </a:r>
            <a:r>
              <a:rPr lang="en-US" dirty="0" err="1"/>
              <a:t>Xac</a:t>
            </a:r>
            <a:r>
              <a:rPr lang="en-US" dirty="0"/>
              <a:t> Nhan”  </a:t>
            </a:r>
            <a:r>
              <a:rPr lang="en-US" dirty="0" err="1"/>
              <a:t>xin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internet  </a:t>
            </a:r>
          </a:p>
        </p:txBody>
      </p:sp>
      <p:pic>
        <p:nvPicPr>
          <p:cNvPr id="6" name="Picture 5" descr="A logo of a google chrome&#10;&#10;Description automatically generated with low confidence">
            <a:extLst>
              <a:ext uri="{FF2B5EF4-FFF2-40B4-BE49-F238E27FC236}">
                <a16:creationId xmlns:a16="http://schemas.microsoft.com/office/drawing/2014/main" id="{39E0A0E4-6F47-CEF2-5AED-5E02DC93F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19" y="4110274"/>
            <a:ext cx="646332" cy="646332"/>
          </a:xfrm>
          <a:prstGeom prst="rect">
            <a:avLst/>
          </a:prstGeom>
        </p:spPr>
      </p:pic>
      <p:pic>
        <p:nvPicPr>
          <p:cNvPr id="14" name="Picture 13" descr="A logo of a fox and a bird&#10;&#10;Description automatically generated with low confidence">
            <a:extLst>
              <a:ext uri="{FF2B5EF4-FFF2-40B4-BE49-F238E27FC236}">
                <a16:creationId xmlns:a16="http://schemas.microsoft.com/office/drawing/2014/main" id="{237BAC58-599D-48FE-E16A-27660E98F4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094" y="4192610"/>
            <a:ext cx="462729" cy="481659"/>
          </a:xfrm>
          <a:prstGeom prst="rect">
            <a:avLst/>
          </a:prstGeom>
        </p:spPr>
      </p:pic>
      <p:pic>
        <p:nvPicPr>
          <p:cNvPr id="16" name="Picture 15" descr="A blue and green logo&#10;&#10;Description automatically generated with low confidence">
            <a:extLst>
              <a:ext uri="{FF2B5EF4-FFF2-40B4-BE49-F238E27FC236}">
                <a16:creationId xmlns:a16="http://schemas.microsoft.com/office/drawing/2014/main" id="{A92F1DC5-62E7-FB44-E0C9-7AA3236F5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588" y="4284661"/>
            <a:ext cx="418429" cy="4184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39A080-694A-1D37-5DAC-BC7523299E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8717" y="780006"/>
            <a:ext cx="2476500" cy="4410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3D8FF1-68A6-45C0-43C7-EF5DB9C9D5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3564" y="773529"/>
            <a:ext cx="2658286" cy="439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27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Internet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C21E517-7C6B-275D-C751-104DFCEFC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758" y="847684"/>
            <a:ext cx="3296190" cy="58654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18819E-BDCF-8B76-DEF7-FA8C5A71A364}"/>
              </a:ext>
            </a:extLst>
          </p:cNvPr>
          <p:cNvSpPr txBox="1"/>
          <p:nvPr/>
        </p:nvSpPr>
        <p:spPr>
          <a:xfrm>
            <a:off x="457625" y="1130984"/>
            <a:ext cx="52159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Internet,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đỏ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dưới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Sau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rút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cắm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tắt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internet </a:t>
            </a:r>
          </a:p>
        </p:txBody>
      </p:sp>
    </p:spTree>
    <p:extLst>
      <p:ext uri="{BB962C8B-B14F-4D97-AF65-F5344CB8AC3E}">
        <p14:creationId xmlns:p14="http://schemas.microsoft.com/office/powerpoint/2010/main" val="405768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/>
              <a:t>3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DFD8-9FE2-8F78-AD9F-FD8B6E98716A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https://telua.co/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b="1" dirty="0" err="1"/>
              <a:t>AIoT</a:t>
            </a:r>
            <a:r>
              <a:rPr lang="en-US" dirty="0"/>
              <a:t> 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3DB521-C6FF-4FC7-A5BC-A164BFC66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09" y="1599084"/>
            <a:ext cx="4708570" cy="21390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9A231C-549F-1C94-AB91-02F7097A4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30" y="4423711"/>
            <a:ext cx="6743183" cy="213902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26D8926-96C6-3D11-427B-10135C4A3414}"/>
              </a:ext>
            </a:extLst>
          </p:cNvPr>
          <p:cNvSpPr txBox="1"/>
          <p:nvPr/>
        </p:nvSpPr>
        <p:spPr>
          <a:xfrm>
            <a:off x="422888" y="3882367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2. 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email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https://telua.co/aiot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7597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174" y="109922"/>
            <a:ext cx="8596668" cy="849573"/>
          </a:xfrm>
        </p:spPr>
        <p:txBody>
          <a:bodyPr/>
          <a:lstStyle/>
          <a:p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qua Email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1E9A7C-5D44-C762-2283-C4C44341D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62" y="1681056"/>
            <a:ext cx="5436258" cy="17272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5408AB-EBF4-9612-A02F-7AA3464F0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952" y="1580485"/>
            <a:ext cx="4810748" cy="16848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801BE4-011E-1F75-2DE8-66F06D3E0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174" y="4356432"/>
            <a:ext cx="4590257" cy="25015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1F80B9-3516-63C8-05B4-B5AFD555D871}"/>
              </a:ext>
            </a:extLst>
          </p:cNvPr>
          <p:cNvSpPr txBox="1"/>
          <p:nvPr/>
        </p:nvSpPr>
        <p:spPr>
          <a:xfrm>
            <a:off x="291366" y="3539380"/>
            <a:ext cx="9867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Sau Khi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, </a:t>
            </a:r>
            <a:r>
              <a:rPr lang="en-US" dirty="0" err="1"/>
              <a:t>một</a:t>
            </a:r>
            <a:r>
              <a:rPr lang="en-US" dirty="0"/>
              <a:t> Email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hộp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 </a:t>
            </a:r>
            <a:r>
              <a:rPr lang="en-US" dirty="0" err="1"/>
              <a:t>nhấp</a:t>
            </a:r>
            <a:r>
              <a:rPr lang="en-US" dirty="0"/>
              <a:t>  </a:t>
            </a:r>
            <a:r>
              <a:rPr lang="en-US" dirty="0" err="1"/>
              <a:t>vào</a:t>
            </a:r>
            <a:r>
              <a:rPr lang="en-US" dirty="0"/>
              <a:t> link </a:t>
            </a:r>
            <a:r>
              <a:rPr lang="en-US" dirty="0" err="1"/>
              <a:t>trong</a:t>
            </a:r>
            <a:r>
              <a:rPr lang="en-US" dirty="0"/>
              <a:t> email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DB8BD1-54D2-7203-F9F1-6F0036C32033}"/>
              </a:ext>
            </a:extLst>
          </p:cNvPr>
          <p:cNvSpPr txBox="1"/>
          <p:nvPr/>
        </p:nvSpPr>
        <p:spPr>
          <a:xfrm>
            <a:off x="291366" y="1010283"/>
            <a:ext cx="9867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“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”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mới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058134"/>
      </p:ext>
    </p:extLst>
  </p:cSld>
  <p:clrMapOvr>
    <a:masterClrMapping/>
  </p:clrMapOvr>
</p:sld>
</file>

<file path=ppt/theme/theme1.xml><?xml version="1.0" encoding="utf-8"?>
<a:theme xmlns:a="http://schemas.openxmlformats.org/drawingml/2006/main" name="Retrospect">
  <a:themeElements>
    <a:clrScheme name="Retrospect">
      <a:dk1>
        <a:sysClr val="windowText" lastClr="000000"/>
      </a:dk1>
      <a:lt1>
        <a:sysClr val="window" lastClr="FFFFFF"/>
      </a:lt1>
      <a:dk2>
        <a:srgbClr val="455F51"/>
      </a:dk2>
      <a:lt2>
        <a:srgbClr val="E2DFCC"/>
      </a:lt2>
      <a:accent1>
        <a:srgbClr val="99CB38"/>
      </a:accent1>
      <a:accent2>
        <a:srgbClr val="63A537"/>
      </a:accent2>
      <a:accent3>
        <a:srgbClr val="37A76F"/>
      </a:accent3>
      <a:accent4>
        <a:srgbClr val="44C1A3"/>
      </a:accent4>
      <a:accent5>
        <a:srgbClr val="4EB3CF"/>
      </a:accent5>
      <a:accent6>
        <a:srgbClr val="51C3F9"/>
      </a:accent6>
      <a:hlink>
        <a:srgbClr val="6B9F25"/>
      </a:hlink>
      <a:folHlink>
        <a:srgbClr val="B26B02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D26EA377-59BD-4C9C-9D94-EE8416EE4C7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1866</TotalTime>
  <Words>1685</Words>
  <Application>Microsoft Office PowerPoint</Application>
  <PresentationFormat>Widescreen</PresentationFormat>
  <Paragraphs>149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3" baseType="lpstr">
      <vt:lpstr>Calibri</vt:lpstr>
      <vt:lpstr>Calibri Light</vt:lpstr>
      <vt:lpstr>Times New Roman</vt:lpstr>
      <vt:lpstr>Retrospect</vt:lpstr>
      <vt:lpstr>Cảm biến đo Nhiệt Đô và Độ Ẩm Esp32_SHT3x-SHT4x  </vt:lpstr>
      <vt:lpstr>Nội dung</vt:lpstr>
      <vt:lpstr>Giải pháp IoT giám sát nhiệt độ, độ ẩm  thông qua WI-Fi 2.4 GHz     • Văn phòng, Nhà xưởng, Phòng sạch     • Kho thành phẩm, Kho nguyên liệu     • Tòa nhà, Kho dược phẩm, Cửa hàng     • Trung tâm dữ liệu - Phòng server     • Nông trại, Nhà kính - Nhà màng Gói IoT này mang lại nhiều lợi ích cho người sử dụng, bao gồm:     • Cung cấp số liệu nhiệt độ, độ ẩm cập nhật và tin cậy     • Giám sát nhiệt độ, độ ẩm mọi lúc, mọi nơi     • Phát hiện kịp thời khi nhiệt độ, độ ẩm bất thường     • Đảm bảo chất lượng vật tư hàng hóa     • Tuân thủ quy định về môi trường bảo quản hàng hóa Thông tin thiết bị      Nguồn cấp: 5VDC - 500mA        Đo nhiệt độ: -40ºC…+125ºC     Thang độ ẩm: 0 - 100% RH ±3% RH     Theo dõi Online qua App, Web     Có cảnh báo qua Email, Telegram,       Vị trí trên bản đồ , cảnh báo thiết bị offline     Công nghệ: Wi-Fi     Xuất xứ: Việt Nam Telua IoT platform sẽ cung cấp miễn phí phần mền nếu dưới 3 thiết bị và sẽ thu phí nếu sử dụng trên 3 thiết bị và bắt đầu thu phí từ 01/2024</vt:lpstr>
      <vt:lpstr>- Cảm biến có thể dễ dàng thay đổi khi bị lỗi  - Qua thời gian khuyến cáo cảm biến nên được thay đổi để đảm bảo độ chính xác</vt:lpstr>
      <vt:lpstr>2 Hướng dẫn đăng kí thiết bị</vt:lpstr>
      <vt:lpstr>Thiết lập kết nối Internet</vt:lpstr>
      <vt:lpstr>Thiết lập kết nối Internet</vt:lpstr>
      <vt:lpstr>3 Kích hoạt thiết bị</vt:lpstr>
      <vt:lpstr>Đăng kí một tài khoản qua Email</vt:lpstr>
      <vt:lpstr>Kích hoạt thiết bị</vt:lpstr>
      <vt:lpstr>Kiểm tra thiết bị </vt:lpstr>
      <vt:lpstr>Hiện nhiệt độ và độ ẩm</vt:lpstr>
      <vt:lpstr>4 Cách  nhận tin nhắn cảnh báo </vt:lpstr>
      <vt:lpstr>Cách  nhận tin nhắn cảnh báo </vt:lpstr>
      <vt:lpstr>Cách  nhận tin qua Telegram</vt:lpstr>
      <vt:lpstr>Cách  nhận tin qua Telegram</vt:lpstr>
      <vt:lpstr>Cách  nhận tin qua Telegram</vt:lpstr>
      <vt:lpstr>5 Cài đặt cứng thông tin Wi-Fi</vt:lpstr>
      <vt:lpstr>6 Tạo biểu tượng Icon trên thiết bị</vt:lpstr>
      <vt:lpstr>6 Tạo biểu tượng Icon trên thiết bị</vt:lpstr>
      <vt:lpstr>6 Tạo biểu tượng Icon trên thiết bị</vt:lpstr>
      <vt:lpstr>6 Tạo biểu tượng Icon trên thiết bị</vt:lpstr>
      <vt:lpstr>6 Tạo biểu tượng Icon trên thiết bị</vt:lpstr>
      <vt:lpstr>6 Tạo biểu tượng Icon trên thiết bị</vt:lpstr>
      <vt:lpstr>6 Tạo biểu tượng Icon trên thiết bị</vt:lpstr>
      <vt:lpstr>6 Tạo biểu tượng Icon trên thiết bị</vt:lpstr>
      <vt:lpstr>Điều khiển thiết bị thông qua nhiệt đô và độ ẩm</vt:lpstr>
      <vt:lpstr>Mua thiết bị </vt:lpstr>
      <vt:lpstr>Hỗ trợ kĩ thuật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Thong Le</dc:creator>
  <cp:lastModifiedBy>Thong Le</cp:lastModifiedBy>
  <cp:revision>226</cp:revision>
  <cp:lastPrinted>2023-07-22T15:45:26Z</cp:lastPrinted>
  <dcterms:created xsi:type="dcterms:W3CDTF">2023-06-02T04:17:49Z</dcterms:created>
  <dcterms:modified xsi:type="dcterms:W3CDTF">2023-07-22T15:45:50Z</dcterms:modified>
</cp:coreProperties>
</file>